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74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DFDE5-79B0-4B62-9585-4E73356670D1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CF410-C2FE-421B-B83D-4BAD6873A3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386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CF410-C2FE-421B-B83D-4BAD6873A3F0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7943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CF410-C2FE-421B-B83D-4BAD6873A3F0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88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701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201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350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703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144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271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050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554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438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020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087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D7A0-7A4E-4BDC-A96E-510D9513AEF2}" type="datetimeFigureOut">
              <a:rPr lang="sl-SI" smtClean="0"/>
              <a:t>30.9.2014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2B3A4-3FE1-4754-8E3B-8C6CC2DF88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567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/>
              <a:t/>
            </a:r>
            <a:br>
              <a:rPr lang="sl-SI" smtClean="0"/>
            </a:br>
            <a:r>
              <a:rPr lang="sl-SI"/>
              <a:t/>
            </a:r>
            <a:br>
              <a:rPr lang="sl-SI"/>
            </a:br>
            <a:endParaRPr lang="sl-SI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Projekt MIME – Mobilnost in inkluzivnost v večjezični Evropi</a:t>
            </a:r>
            <a:endParaRPr lang="sl-SI"/>
          </a:p>
        </p:txBody>
      </p:sp>
      <p:pic>
        <p:nvPicPr>
          <p:cNvPr id="7" name="Picture 3" descr="C:\Users\X220\Downloads\MIME_logo_72dpi_RGB_100x36m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57475"/>
            <a:ext cx="35941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23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smtClean="0"/>
              <a:t>Oddelek za prevajalstvo, Ljubljana: prevajanje in tolmačenje za potrebe javnega sektorja (PSIT)</a:t>
            </a:r>
            <a:endParaRPr lang="sl-SI" sz="320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/>
              <a:t>j</a:t>
            </a:r>
            <a:r>
              <a:rPr lang="sl-SI" smtClean="0"/>
              <a:t>avni sektor: </a:t>
            </a:r>
          </a:p>
          <a:p>
            <a:pPr lvl="1"/>
            <a:r>
              <a:rPr lang="sl-SI" smtClean="0"/>
              <a:t>ozka definicija: storitve, ki jih država in njene organizacije izvajajo v dobrobit svojih državljanov (Graham 2012)</a:t>
            </a:r>
          </a:p>
          <a:p>
            <a:pPr lvl="1"/>
            <a:endParaRPr lang="sl-SI" smtClean="0"/>
          </a:p>
          <a:p>
            <a:pPr>
              <a:buFont typeface="Symbol"/>
              <a:buChar char="Þ"/>
            </a:pPr>
            <a:r>
              <a:rPr lang="sl-SI" smtClean="0"/>
              <a:t> Kaj se zgodi, če nisi državljan?</a:t>
            </a:r>
          </a:p>
          <a:p>
            <a:pPr marL="0" indent="0">
              <a:buNone/>
            </a:pPr>
            <a:endParaRPr lang="sl-SI" smtClean="0"/>
          </a:p>
          <a:p>
            <a:r>
              <a:rPr lang="sl-SI"/>
              <a:t>v</a:t>
            </a:r>
            <a:r>
              <a:rPr lang="sl-SI" smtClean="0"/>
              <a:t>loga PSIT (in drugih strategij posredovanja), ko je uporabnik javnih storitev migrant</a:t>
            </a:r>
          </a:p>
          <a:p>
            <a:endParaRPr lang="sl-SI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WP4: MEDIATION – Beyond Communication in a Multilingual World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53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Izhodišča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/>
              <a:t>p</a:t>
            </a:r>
            <a:r>
              <a:rPr lang="sl-SI" smtClean="0"/>
              <a:t>revajanje in tolmačenje v javnem sektorju:</a:t>
            </a:r>
          </a:p>
          <a:p>
            <a:pPr marL="400050" lvl="1" indent="0">
              <a:buNone/>
            </a:pPr>
            <a:r>
              <a:rPr lang="sl-SI" smtClean="0"/>
              <a:t>sicer komplementarno, ampak nujno</a:t>
            </a:r>
          </a:p>
          <a:p>
            <a:r>
              <a:rPr lang="sl-SI"/>
              <a:t>s</a:t>
            </a:r>
            <a:r>
              <a:rPr lang="sl-SI" smtClean="0"/>
              <a:t>trategijo posredovanja določa kontekst:</a:t>
            </a:r>
          </a:p>
          <a:p>
            <a:pPr marL="400050" lvl="1" indent="0">
              <a:buNone/>
            </a:pPr>
            <a:r>
              <a:rPr lang="sl-SI" smtClean="0"/>
              <a:t>PSIT se uporablja v občutljivih kontekstih, ki zahtevajo preciznost prevoda: zdravnik, pravnik, uprava …</a:t>
            </a:r>
          </a:p>
          <a:p>
            <a:pPr marL="457200" indent="-457200"/>
            <a:r>
              <a:rPr lang="sl-SI" smtClean="0"/>
              <a:t>jezik – čustvene in simbolne razsežnosti:</a:t>
            </a:r>
          </a:p>
          <a:p>
            <a:pPr marL="400050" lvl="1" indent="0">
              <a:buNone/>
            </a:pPr>
            <a:r>
              <a:rPr lang="sl-SI"/>
              <a:t>u</a:t>
            </a:r>
            <a:r>
              <a:rPr lang="sl-SI" smtClean="0"/>
              <a:t>poraba jezika ni odvisna zgolj od znanja, temveč tudi od čustvenih in simbolnih asociacij govorca</a:t>
            </a:r>
          </a:p>
          <a:p>
            <a:endParaRPr lang="sl-SI" smtClean="0"/>
          </a:p>
          <a:p>
            <a:endParaRPr lang="sl-SI" smtClean="0"/>
          </a:p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WP4: MEDIATION – Beyond Communication in a Multilingual World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21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/>
              <a:t>Študija primera: Azilni dom v Ljubljani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/>
              <a:t>j</a:t>
            </a:r>
            <a:r>
              <a:rPr lang="sl-SI" smtClean="0"/>
              <a:t>ezikovna biografija</a:t>
            </a:r>
            <a:r>
              <a:rPr lang="sl-SI" i="1" smtClean="0"/>
              <a:t>: </a:t>
            </a:r>
          </a:p>
          <a:p>
            <a:pPr lvl="1"/>
            <a:r>
              <a:rPr lang="sl-SI" smtClean="0"/>
              <a:t>življenjska zgodba skozi zor jezika </a:t>
            </a:r>
          </a:p>
          <a:p>
            <a:pPr lvl="1"/>
            <a:r>
              <a:rPr lang="sl-SI" smtClean="0"/>
              <a:t>diahron pogled na vlogo jezikov (družabno, osebno, čustveno …) v posameznikovem življenju</a:t>
            </a:r>
          </a:p>
          <a:p>
            <a:r>
              <a:rPr lang="sl-SI"/>
              <a:t>v</a:t>
            </a:r>
            <a:r>
              <a:rPr lang="sl-SI" smtClean="0"/>
              <a:t>prašalnik</a:t>
            </a:r>
          </a:p>
          <a:p>
            <a:r>
              <a:rPr lang="sl-SI"/>
              <a:t>intervju (video/audio</a:t>
            </a:r>
            <a:r>
              <a:rPr lang="sl-SI"/>
              <a:t>) </a:t>
            </a:r>
            <a:endParaRPr lang="sl-SI" smtClean="0"/>
          </a:p>
          <a:p>
            <a:r>
              <a:rPr lang="sl-SI" smtClean="0"/>
              <a:t>2 pilotna intervjuja </a:t>
            </a:r>
          </a:p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WP4: MEDIATION – Beyond Communication in a Multilingual World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Namen projekta 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smtClean="0"/>
              <a:t>Projekt MIME:</a:t>
            </a:r>
          </a:p>
          <a:p>
            <a:pPr marL="0" indent="0">
              <a:buNone/>
            </a:pPr>
            <a:endParaRPr lang="sl-SI" sz="2400" smtClean="0"/>
          </a:p>
          <a:p>
            <a:r>
              <a:rPr lang="sl-SI" sz="2400" smtClean="0"/>
              <a:t>proučuje večjezikovnost v Evropi </a:t>
            </a:r>
          </a:p>
          <a:p>
            <a:r>
              <a:rPr lang="sl-SI" sz="2400"/>
              <a:t>n</a:t>
            </a:r>
            <a:r>
              <a:rPr lang="sl-SI" sz="2400" smtClean="0"/>
              <a:t>amen:  izoblikovati politično relevantne predloge, jezikovne politike in strategije, ki najbolje povezujejo </a:t>
            </a:r>
            <a:r>
              <a:rPr lang="sl-SI" sz="2400" i="1" smtClean="0"/>
              <a:t>mobilnost</a:t>
            </a:r>
            <a:r>
              <a:rPr lang="sl-SI" sz="2400" smtClean="0"/>
              <a:t> in </a:t>
            </a:r>
            <a:r>
              <a:rPr lang="sl-SI" sz="2400" i="1" smtClean="0"/>
              <a:t>inkluzivnost</a:t>
            </a:r>
            <a:r>
              <a:rPr lang="sl-SI" sz="2400" smtClean="0"/>
              <a:t> </a:t>
            </a:r>
          </a:p>
          <a:p>
            <a:pPr marL="0" indent="0">
              <a:buNone/>
            </a:pPr>
            <a:endParaRPr lang="sl-SI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MIME: Mobility and Inclusion in Multilingual Europe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5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Izhodišča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smtClean="0"/>
              <a:t>MIME poskuša podati odgovore na tri izhodiščna vprašanja:</a:t>
            </a:r>
          </a:p>
          <a:p>
            <a:pPr marL="0" indent="0">
              <a:buNone/>
            </a:pPr>
            <a:endParaRPr lang="sl-SI" sz="2600" smtClean="0"/>
          </a:p>
          <a:p>
            <a:pPr marL="514350" indent="-514350">
              <a:buFont typeface="+mj-lt"/>
              <a:buAutoNum type="arabicPeriod"/>
            </a:pPr>
            <a:r>
              <a:rPr lang="sl-SI" sz="2600" smtClean="0"/>
              <a:t>Kaj so večjezične družbe in kako delujejo?</a:t>
            </a:r>
          </a:p>
          <a:p>
            <a:pPr marL="514350" indent="-514350">
              <a:buFont typeface="+mj-lt"/>
              <a:buAutoNum type="arabicPeriod"/>
            </a:pPr>
            <a:r>
              <a:rPr lang="sl-SI" sz="2600" smtClean="0"/>
              <a:t>Kako globalizacija in posledična mobilnost vplivata na večjezičnost v sodobni družbi? [</a:t>
            </a:r>
            <a:r>
              <a:rPr lang="sl-SI" sz="2600" i="1" smtClean="0"/>
              <a:t>mobilnost</a:t>
            </a:r>
            <a:r>
              <a:rPr lang="sl-SI" sz="2600" smtClean="0"/>
              <a:t>]</a:t>
            </a:r>
            <a:endParaRPr lang="sl-SI" sz="2600"/>
          </a:p>
          <a:p>
            <a:pPr marL="514350" indent="-514350">
              <a:buFont typeface="+mj-lt"/>
              <a:buAutoNum type="arabicPeriod"/>
            </a:pPr>
            <a:r>
              <a:rPr lang="sl-SI" sz="2600" smtClean="0"/>
              <a:t>Kako v različnih kontekstih ustrezno odgovoriti na izzive jezikovne raznolikosti, še posebno v luči dinamičnosti (jezikovnih) izkušenj akterjev, ki prispevajo k raznolikosti? [</a:t>
            </a:r>
            <a:r>
              <a:rPr lang="sl-SI" sz="2600" i="1" smtClean="0"/>
              <a:t>inkluzivnost</a:t>
            </a:r>
            <a:r>
              <a:rPr lang="sl-SI" sz="2600" smtClean="0"/>
              <a:t>]</a:t>
            </a:r>
          </a:p>
          <a:p>
            <a:pPr marL="0" indent="0">
              <a:buNone/>
            </a:pPr>
            <a:endParaRPr lang="sl-SI" smtClean="0"/>
          </a:p>
          <a:p>
            <a:pPr marL="514350" indent="-514350">
              <a:buFont typeface="+mj-lt"/>
              <a:buAutoNum type="arabicPeriod"/>
            </a:pPr>
            <a:endParaRPr lang="sl-SI" smtClean="0"/>
          </a:p>
          <a:p>
            <a:pPr marL="514350" indent="-514350">
              <a:buFont typeface="+mj-lt"/>
              <a:buAutoNum type="arabicPeriod"/>
            </a:pPr>
            <a:endParaRPr lang="sl-SI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MIME: Mobility and Inclusion in Multilingual Europe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73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Nivoji raziskovanja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mtClean="0"/>
              <a:t>MIME združuje tri plasti analize:</a:t>
            </a:r>
          </a:p>
          <a:p>
            <a:pPr marL="0" indent="0">
              <a:buNone/>
            </a:pPr>
            <a:endParaRPr lang="sl-SI" smtClean="0"/>
          </a:p>
          <a:p>
            <a:pPr marL="514350" indent="-514350">
              <a:buAutoNum type="arabicPeriod"/>
            </a:pPr>
            <a:r>
              <a:rPr lang="sl-SI" smtClean="0"/>
              <a:t>mikro: na ravni posameznika</a:t>
            </a:r>
          </a:p>
          <a:p>
            <a:pPr marL="514350" indent="-514350">
              <a:buAutoNum type="arabicPeriod"/>
            </a:pPr>
            <a:r>
              <a:rPr lang="sl-SI"/>
              <a:t>m</a:t>
            </a:r>
            <a:r>
              <a:rPr lang="sl-SI" smtClean="0"/>
              <a:t>ezo: na ravni zasebne oz. javne organizacije (npr. podjetja, administrativne enote, univerze)</a:t>
            </a:r>
          </a:p>
          <a:p>
            <a:pPr marL="514350" indent="-514350">
              <a:buAutoNum type="arabicPeriod"/>
            </a:pPr>
            <a:r>
              <a:rPr lang="sl-SI"/>
              <a:t>m</a:t>
            </a:r>
            <a:r>
              <a:rPr lang="sl-SI" smtClean="0"/>
              <a:t>akro: na ravni družbe (npr. države)</a:t>
            </a:r>
          </a:p>
          <a:p>
            <a:pPr marL="0" indent="0">
              <a:buNone/>
            </a:pPr>
            <a:endParaRPr lang="sl-SI" smtClean="0"/>
          </a:p>
          <a:p>
            <a:pPr>
              <a:buFont typeface="Symbol"/>
              <a:buChar char="Þ"/>
            </a:pPr>
            <a:r>
              <a:rPr lang="sl-SI" smtClean="0"/>
              <a:t> omogoča </a:t>
            </a:r>
            <a:r>
              <a:rPr lang="sl-SI" i="1" smtClean="0"/>
              <a:t>posploševanje</a:t>
            </a:r>
            <a:r>
              <a:rPr lang="sl-SI" smtClean="0"/>
              <a:t> rezultatov, nujno za  oblikovanje ustreznih političnih smernic oz. priporočil</a:t>
            </a: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MIME: Mobility and Inclusion in Multilingual Europe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32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Interdisciplinarnost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mtClean="0"/>
              <a:t>Večplastnost projekta MIME temelji na </a:t>
            </a:r>
            <a:r>
              <a:rPr lang="sl-SI" i="1" smtClean="0"/>
              <a:t>interdisciplinarnosti</a:t>
            </a:r>
            <a:r>
              <a:rPr lang="sl-SI" smtClean="0"/>
              <a:t>, kar se odraža </a:t>
            </a:r>
            <a:r>
              <a:rPr lang="sl-SI" smtClean="0"/>
              <a:t>tudi v</a:t>
            </a:r>
            <a:r>
              <a:rPr lang="sl-SI" smtClean="0"/>
              <a:t>:</a:t>
            </a:r>
          </a:p>
          <a:p>
            <a:pPr marL="0" indent="0">
              <a:buNone/>
            </a:pPr>
            <a:endParaRPr lang="sl-SI" smtClean="0"/>
          </a:p>
          <a:p>
            <a:r>
              <a:rPr lang="sl-SI"/>
              <a:t>v</a:t>
            </a:r>
            <a:r>
              <a:rPr lang="sl-SI" smtClean="0"/>
              <a:t>elikosti projekta: 22 organizacij iz 16 držav (glej Tabela 1)</a:t>
            </a:r>
          </a:p>
          <a:p>
            <a:r>
              <a:rPr lang="sl-SI"/>
              <a:t>s</a:t>
            </a:r>
            <a:r>
              <a:rPr lang="sl-SI" smtClean="0"/>
              <a:t>trukturi projekta: 8 delovnih sklopov (WP) (glej Tabela 2)</a:t>
            </a:r>
          </a:p>
          <a:p>
            <a:pPr marL="0" indent="0">
              <a:buNone/>
            </a:pP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MIME: Mobility and Inclusion in Multilingual Europe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45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smtClean="0"/>
              <a:t>Tabela 1: Ponazoritev interdiscplinarne narave MIME  </a:t>
            </a:r>
            <a:endParaRPr lang="sl-SI" sz="28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188646" y="1348201"/>
          <a:ext cx="2766707" cy="4993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035"/>
                <a:gridCol w="922336"/>
                <a:gridCol w="922336"/>
              </a:tblGrid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Partner 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Država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Disciplina vodje tima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Sciences Po Paris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Francija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Politične vede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464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Universiteit van Amsterdam 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(European Studies) 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 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Nizozemska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Lingvistika in zgodovina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23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Institute for Minority Rights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Madžarska 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Lingvistika (etnične študije)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Vrije Universiteit Brussel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Belgija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Sociologija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Universität Augsburg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Nemčija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Politične vede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464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Universiteit van Amsterdam (Urban 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Studies) 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 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Nizozemska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Geografija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Politične vede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23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Università Biccoca di Milano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Italija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Lingvistika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Pedagogika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Universidade do Algarve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Portugalska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Lingvistika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23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Universitat Rovira i Virgili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Španija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Sociologija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Prevodoslovje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Univerza v Ljubljani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Slovenija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Prevodoslovje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Universität Leipzig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Nemčija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Lingvistika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464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Université de Reims Champagne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-Ardennes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 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Francija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Lingvistika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Pedagogika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23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Humboldt Universität zu Berlin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Nemčija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Ekonomija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23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Katholieke Universiteit Leuven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Belgija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Politična filozofija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University of Limerick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Irska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Politična filozofija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Université de Genève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Švica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Ekonomija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University of Edinburgh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Velika Britanija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Pravo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Latvijas Universitate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Latvija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Politične vede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Université de Genève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Švica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Pravo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23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Universitate din Oradea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Romunija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Antropologija</a:t>
                      </a:r>
                      <a:endParaRPr lang="sl-SI" sz="5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Politične vede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11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Uppsala Unversitet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Švedska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Sociologija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23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Observatoire de la finance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Švica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700">
                          <a:effectLst/>
                        </a:rPr>
                        <a:t>Ekonomska psihologija</a:t>
                      </a:r>
                      <a:endParaRPr lang="sl-SI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89288" y="1347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smtClean="0"/>
              <a:t>Tabela 2: Delovni sklopi</a:t>
            </a:r>
            <a:endParaRPr lang="sl-SI" sz="28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748871"/>
              </p:ext>
            </p:extLst>
          </p:nvPr>
        </p:nvGraphicFramePr>
        <p:xfrm>
          <a:off x="1647190" y="1844822"/>
          <a:ext cx="5849620" cy="280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10"/>
                <a:gridCol w="2924810"/>
              </a:tblGrid>
              <a:tr h="271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Work Package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Work Package Title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Work Package 1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POLITICS – Language, Society, and Power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Work Package 2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SOCIETY – Mobility, Identity, and Social Cohesion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Work Package 3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EDUCATION – Language Teaching and Learning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Work Package 4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MEDIATION – Beyond Communication in a Multilingual World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Work Package 5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POLICY – Evaluation, selection and design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Work Package 6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FRONTIERS OF MULTILINGUALISM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Work Package 7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Dissemination, awareness, training and exchange (DATE)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Work Package 8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Management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MIME: Mobility and Inclusion in Multilingual Europe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5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smtClean="0"/>
              <a:t>WP4: </a:t>
            </a:r>
            <a:r>
              <a:rPr lang="en-US" sz="3200" smtClean="0"/>
              <a:t>MEDIATION </a:t>
            </a:r>
            <a:r>
              <a:rPr lang="en-US" sz="3200"/>
              <a:t>– Beyond Communication in a Multilingual World</a:t>
            </a:r>
            <a:endParaRPr lang="sl-SI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000" smtClean="0"/>
              <a:t>WP</a:t>
            </a:r>
            <a:r>
              <a:rPr lang="sl-SI" sz="3000" smtClean="0"/>
              <a:t>4</a:t>
            </a:r>
            <a:r>
              <a:rPr lang="en-GB" sz="3000" smtClean="0"/>
              <a:t> </a:t>
            </a:r>
            <a:r>
              <a:rPr lang="sl-SI" sz="3000" smtClean="0"/>
              <a:t>proučuje različne načine jezikovnega posredovanja, ki lahko izboljšajo mobilnost in </a:t>
            </a:r>
            <a:r>
              <a:rPr lang="sl-SI" sz="3000" smtClean="0"/>
              <a:t>inkluzivnost </a:t>
            </a:r>
            <a:r>
              <a:rPr lang="sl-SI" sz="3000" smtClean="0"/>
              <a:t>v  Evropi:</a:t>
            </a:r>
          </a:p>
          <a:p>
            <a:pPr marL="0" indent="0">
              <a:buNone/>
            </a:pPr>
            <a:endParaRPr lang="sl-SI" sz="3000" smtClean="0"/>
          </a:p>
          <a:p>
            <a:pPr>
              <a:lnSpc>
                <a:spcPct val="115000"/>
              </a:lnSpc>
            </a:pPr>
            <a:r>
              <a:rPr lang="sl-SI" sz="3000" smtClean="0"/>
              <a:t>Prevajalska orodja (Universitat Rovira i Virgili, Španija)</a:t>
            </a:r>
            <a:endParaRPr lang="sl-SI" sz="3000" smtClean="0"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sl-SI" sz="3000" smtClean="0"/>
              <a:t>Tolmačenje in prevajanje za potrebe javnega sektorja (PSIT) (Univerza v Ljubljani)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l-SI" sz="3000" smtClean="0"/>
              <a:t>Medrazumevanje (</a:t>
            </a:r>
            <a:r>
              <a:rPr lang="sl-SI" sz="3000" i="1" smtClean="0"/>
              <a:t>intercomprehension</a:t>
            </a:r>
            <a:r>
              <a:rPr lang="sl-SI" sz="3000" smtClean="0"/>
              <a:t>) (Université </a:t>
            </a:r>
            <a:r>
              <a:rPr lang="sl-SI" sz="3000"/>
              <a:t>de Reims </a:t>
            </a:r>
            <a:r>
              <a:rPr lang="sl-SI" sz="3000" smtClean="0"/>
              <a:t>Champagne-Ardennes, Francija)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l-SI" sz="3000" smtClean="0"/>
              <a:t>Lingua franca (</a:t>
            </a:r>
            <a:r>
              <a:rPr lang="sl-SI" sz="3000"/>
              <a:t>Universität </a:t>
            </a:r>
            <a:r>
              <a:rPr lang="sl-SI" sz="3000" smtClean="0"/>
              <a:t>Leipzig</a:t>
            </a:r>
            <a:r>
              <a:rPr lang="sl-SI" sz="3000" smtClean="0">
                <a:cs typeface="Times New Roman"/>
              </a:rPr>
              <a:t>, Nemčija)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endParaRPr lang="sl-SI" sz="800">
              <a:cs typeface="Times New Roman"/>
            </a:endParaRP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endParaRPr lang="sl-SI" sz="800" smtClean="0">
              <a:cs typeface="Times New Roman"/>
            </a:endParaRP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endParaRPr lang="sl-SI" sz="800">
              <a:cs typeface="Times New Roman"/>
            </a:endParaRP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endParaRPr lang="sl-SI" sz="800" smtClean="0">
              <a:cs typeface="Times New Roman"/>
            </a:endParaRP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endParaRPr lang="sl-SI" sz="800">
              <a:cs typeface="Times New Roman"/>
            </a:endParaRP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endParaRPr lang="sl-SI" sz="800" smtClean="0">
              <a:cs typeface="Times New Roman"/>
            </a:endParaRP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endParaRPr lang="sl-SI" sz="800">
              <a:cs typeface="Times New Roman"/>
            </a:endParaRPr>
          </a:p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WP4: MEDIATION – Beyond Communication in a Multilingual World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73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Komplementarnost strategij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sl-SI"/>
          </a:p>
          <a:p>
            <a:r>
              <a:rPr lang="sl-SI" smtClean="0"/>
              <a:t>različne pristope k jezikovnim strategijam proučujemo s stališča </a:t>
            </a:r>
            <a:r>
              <a:rPr lang="sl-SI" i="1" smtClean="0"/>
              <a:t>komplementarnosti</a:t>
            </a:r>
          </a:p>
          <a:p>
            <a:r>
              <a:rPr lang="sl-SI"/>
              <a:t>s</a:t>
            </a:r>
            <a:r>
              <a:rPr lang="sl-SI" smtClean="0"/>
              <a:t>trategije so komplementarne: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sl-SI" smtClean="0"/>
              <a:t>med seboj: Katera strategija se uporablja v katerem kontekstu?</a:t>
            </a:r>
          </a:p>
          <a:p>
            <a:pPr marL="1257300" lvl="2" indent="-457200">
              <a:buFont typeface="+mj-lt"/>
              <a:buAutoNum type="arabicPeriod"/>
            </a:pPr>
            <a:r>
              <a:rPr lang="sl-SI" smtClean="0"/>
              <a:t>učenju jezika: Ali določene strategije spodbujajo oz. zavirajo učenje jezika?</a:t>
            </a:r>
          </a:p>
          <a:p>
            <a:pPr lvl="7"/>
            <a:endParaRPr lang="sl-SI" smtClean="0"/>
          </a:p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WP4: MEDIATION – Beyond Communication in a Multilingual World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2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798</Words>
  <Application>Microsoft Office PowerPoint</Application>
  <PresentationFormat>On-screen Show (4:3)</PresentationFormat>
  <Paragraphs>180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</vt:lpstr>
      <vt:lpstr>Namen projekta </vt:lpstr>
      <vt:lpstr>Izhodišča</vt:lpstr>
      <vt:lpstr>Nivoji raziskovanja</vt:lpstr>
      <vt:lpstr>Interdisciplinarnost</vt:lpstr>
      <vt:lpstr>Tabela 1: Ponazoritev interdiscplinarne narave MIME  </vt:lpstr>
      <vt:lpstr>Tabela 2: Delovni sklopi</vt:lpstr>
      <vt:lpstr>WP4: MEDIATION – Beyond Communication in a Multilingual World</vt:lpstr>
      <vt:lpstr>Komplementarnost strategij</vt:lpstr>
      <vt:lpstr>Oddelek za prevajalstvo, Ljubljana: prevajanje in tolmačenje za potrebe javnega sektorja (PSIT)</vt:lpstr>
      <vt:lpstr>Izhodišča</vt:lpstr>
      <vt:lpstr>Študija primera: Azilni dom v Ljubljani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projekta MIME – Mobilnost in inkluzivnost v večjezični Evropi</dc:title>
  <dc:creator>X220</dc:creator>
  <cp:lastModifiedBy>X220</cp:lastModifiedBy>
  <cp:revision>21</cp:revision>
  <dcterms:created xsi:type="dcterms:W3CDTF">2014-09-21T16:33:47Z</dcterms:created>
  <dcterms:modified xsi:type="dcterms:W3CDTF">2014-09-30T06:08:21Z</dcterms:modified>
</cp:coreProperties>
</file>