
<file path=[Content_Types].xml><?xml version="1.0" encoding="utf-8"?>
<Types xmlns="http://schemas.openxmlformats.org/package/2006/content-types">
  <Default Extension="rels" ContentType="application/vnd.openxmlformats-package.relationships+xml"/>
  <Default Extension="jpg" ContentType="image/jpeg"/>
  <Default Extension="xml" ContentType="application/xml"/>
  <Default Extension="jpeg" ContentType="image/jpeg"/>
  <Default Extension="png" ContentType="image/png"/>
  <Default Extension="tiff" ContentType="image/tif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1DD90-D0A8-4597-941D-EE02A963CAB4}" type="datetimeFigureOut">
              <a:rPr lang="sl-SI" smtClean="0"/>
              <a:t>3/12/14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ECF53-8C03-487A-9700-58F0A9504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1123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l-SI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image" Target="../media/image13.tiff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5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3" Type="http://schemas.openxmlformats.org/officeDocument/2006/relationships/image" Target="../media/image15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Relationship Id="rId5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3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holarworks.umass.edu/french_translators" TargetMode="External"/><Relationship Id="rId3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571"/>
            <a:ext cx="6762749" cy="1470025"/>
          </a:xfrm>
        </p:spPr>
        <p:txBody>
          <a:bodyPr/>
          <a:lstStyle/>
          <a:p>
            <a:r>
              <a:rPr lang="sl-SI" b="1" dirty="0" smtClean="0"/>
              <a:t>Slovenski in mednarodni prevodoslovni pogled na razsvetljenski prevod 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452" y="4144694"/>
            <a:ext cx="6762749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Urban Šrimpf</a:t>
            </a:r>
            <a:endParaRPr lang="sl-SI" sz="2000" dirty="0"/>
          </a:p>
          <a:p>
            <a:endParaRPr lang="sl-SI" sz="2000" dirty="0" smtClean="0"/>
          </a:p>
          <a:p>
            <a:r>
              <a:rPr lang="sl-SI" sz="2000" b="1" i="1" dirty="0"/>
              <a:t>Vloga prevajalca v razsvetljenstvu in prevodno vzpostavljanje književnih zvrsti</a:t>
            </a:r>
            <a:endParaRPr lang="sl-SI" sz="2000" dirty="0" smtClean="0"/>
          </a:p>
          <a:p>
            <a:endParaRPr lang="sl-SI" sz="2000" dirty="0"/>
          </a:p>
          <a:p>
            <a:endParaRPr lang="sl-SI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04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Kje začeti?/Kako dokazati?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smtClean="0"/>
              <a:t>Voltaire leta 1720 in leta 1762 (pisma Anne Dacier</a:t>
            </a:r>
            <a:r>
              <a:rPr lang="sl-SI" dirty="0" smtClean="0"/>
              <a:t>) ob prevajanju Shakespearja</a:t>
            </a:r>
            <a:endParaRPr lang="sl-SI" dirty="0" smtClean="0"/>
          </a:p>
          <a:p>
            <a:r>
              <a:rPr lang="sl-SI" dirty="0" smtClean="0"/>
              <a:t>Diderot se upre les belles infidèles (Slavospev Richardsonu, 1761) – klic po poetiki, ki ponazarja podrobnosti, in po barbarski, surovi poeziji (Dramatska poezija, 1758).</a:t>
            </a:r>
          </a:p>
          <a:p>
            <a:r>
              <a:rPr lang="sl-SI" dirty="0" smtClean="0"/>
              <a:t>d'Alembert (O umetnosti prevajanja, 1763): prevod bogati jezik, prevajanje je umetnost , ki ga morajo opravljati avtorjem enako nadarjeni prevajalci, spoznati je treba tuj jezik v celoti in prevajati čim več nians</a:t>
            </a:r>
          </a:p>
          <a:p>
            <a:r>
              <a:rPr lang="sl-SI" dirty="0" smtClean="0"/>
              <a:t>nemški odnos do prevajanja kot filološkega poklica, prevod kot didaktično sredstvo</a:t>
            </a:r>
          </a:p>
          <a:p>
            <a:r>
              <a:rPr lang="sl-SI" dirty="0" smtClean="0"/>
              <a:t>Gottsched (poetika postavi pravila jeziku v skladu z razsvetljenskim razumom) in </a:t>
            </a:r>
            <a:r>
              <a:rPr lang="sl-SI" dirty="0" err="1" smtClean="0"/>
              <a:t>Ventzy</a:t>
            </a:r>
            <a:r>
              <a:rPr lang="sl-SI" dirty="0" smtClean="0"/>
              <a:t> (1730 –) in gospa Gottsched (1744); (</a:t>
            </a:r>
            <a:r>
              <a:rPr lang="sl-SI" dirty="0" err="1" smtClean="0"/>
              <a:t>Opitz</a:t>
            </a:r>
            <a:r>
              <a:rPr lang="sl-SI" dirty="0" smtClean="0"/>
              <a:t>, </a:t>
            </a:r>
            <a:r>
              <a:rPr lang="sl-SI" dirty="0" err="1" smtClean="0"/>
              <a:t>Wolff</a:t>
            </a:r>
            <a:r>
              <a:rPr lang="sl-SI" dirty="0" smtClean="0"/>
              <a:t>). </a:t>
            </a:r>
          </a:p>
          <a:p>
            <a:r>
              <a:rPr lang="sl-SI" dirty="0" err="1" smtClean="0"/>
              <a:t>Bodmer</a:t>
            </a:r>
            <a:r>
              <a:rPr lang="de-DE" dirty="0" smtClean="0"/>
              <a:t> + </a:t>
            </a:r>
            <a:r>
              <a:rPr lang="sl-SI" dirty="0" smtClean="0"/>
              <a:t>Breitinger (spor Leipzig:Z</a:t>
            </a:r>
            <a:r>
              <a:rPr lang="de-DE" dirty="0" err="1" smtClean="0"/>
              <a:t>ü</a:t>
            </a:r>
            <a:r>
              <a:rPr lang="sl-SI" dirty="0" smtClean="0"/>
              <a:t>rich</a:t>
            </a:r>
            <a:r>
              <a:rPr lang="sl-SI" dirty="0" smtClean="0"/>
              <a:t>) </a:t>
            </a:r>
            <a:r>
              <a:rPr lang="en-US" dirty="0" smtClean="0"/>
              <a:t>–</a:t>
            </a:r>
            <a:r>
              <a:rPr lang="sl-SI" dirty="0" smtClean="0"/>
              <a:t> teoretski lok: Gehalt, Gestalt, Geist (slednje že Sturm und Drang)</a:t>
            </a:r>
            <a:endParaRPr lang="sl-SI" dirty="0" smtClean="0"/>
          </a:p>
          <a:p>
            <a:r>
              <a:rPr lang="sl-SI" dirty="0" smtClean="0"/>
              <a:t>Prehod k </a:t>
            </a:r>
            <a:r>
              <a:rPr lang="sl-SI" dirty="0" err="1" smtClean="0"/>
              <a:t>predromatičnemu</a:t>
            </a:r>
            <a:r>
              <a:rPr lang="sl-SI" dirty="0" smtClean="0"/>
              <a:t> pojmovanju prevoda (Lessing, </a:t>
            </a:r>
            <a:r>
              <a:rPr lang="sl-SI" dirty="0" err="1" smtClean="0"/>
              <a:t>Nicloai</a:t>
            </a:r>
            <a:r>
              <a:rPr lang="sl-SI" dirty="0" smtClean="0"/>
              <a:t>, </a:t>
            </a:r>
            <a:r>
              <a:rPr lang="sl-SI" dirty="0" err="1" smtClean="0"/>
              <a:t>Herder</a:t>
            </a:r>
            <a:r>
              <a:rPr lang="sl-SI" dirty="0" smtClean="0"/>
              <a:t>)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3950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278935"/>
            <a:ext cx="7583487" cy="42089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200" b="1" dirty="0" smtClean="0"/>
              <a:t>Siva cona med </a:t>
            </a:r>
            <a:r>
              <a:rPr lang="sl-SI" sz="3200" b="1" dirty="0" smtClean="0">
                <a:solidFill>
                  <a:srgbClr val="FF0000"/>
                </a:solidFill>
              </a:rPr>
              <a:t>klasicistično</a:t>
            </a:r>
            <a:r>
              <a:rPr lang="sl-SI" sz="3200" b="1" dirty="0" smtClean="0"/>
              <a:t> </a:t>
            </a:r>
            <a:r>
              <a:rPr lang="sl-SI" sz="3200" b="1" dirty="0" smtClean="0">
                <a:solidFill>
                  <a:srgbClr val="FF0000"/>
                </a:solidFill>
              </a:rPr>
              <a:t>večvrednostjo</a:t>
            </a:r>
            <a:r>
              <a:rPr lang="sl-SI" sz="3200" b="1" dirty="0" smtClean="0"/>
              <a:t> in </a:t>
            </a:r>
            <a:r>
              <a:rPr lang="sl-SI" sz="3200" b="1" dirty="0" smtClean="0">
                <a:solidFill>
                  <a:srgbClr val="FF0000"/>
                </a:solidFill>
              </a:rPr>
              <a:t>romantičnim spoštovanjem Drugega</a:t>
            </a:r>
          </a:p>
          <a:p>
            <a:pPr marL="0" indent="0" algn="ctr">
              <a:buNone/>
            </a:pPr>
            <a:endParaRPr lang="sl-SI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3200" dirty="0" smtClean="0"/>
              <a:t>In iz tega teza</a:t>
            </a:r>
            <a:r>
              <a:rPr lang="sl-SI" sz="3200" b="1" dirty="0" smtClean="0"/>
              <a:t>: </a:t>
            </a:r>
            <a:r>
              <a:rPr lang="sl-SI" sz="3200" b="1" dirty="0"/>
              <a:t>Razsvetljenski prevod potrebuje lastno definicijo</a:t>
            </a:r>
          </a:p>
          <a:p>
            <a:pPr marL="0" indent="0" algn="ctr">
              <a:buNone/>
            </a:pPr>
            <a:endParaRPr lang="sl-SI" sz="3200" b="1" dirty="0"/>
          </a:p>
        </p:txBody>
      </p:sp>
    </p:spTree>
    <p:extLst>
      <p:ext uri="{BB962C8B-B14F-4D97-AF65-F5344CB8AC3E}">
        <p14:creationId xmlns:p14="http://schemas.microsoft.com/office/powerpoint/2010/main" val="327132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099" y="-149002"/>
            <a:ext cx="7583487" cy="1044388"/>
          </a:xfrm>
        </p:spPr>
        <p:txBody>
          <a:bodyPr/>
          <a:lstStyle/>
          <a:p>
            <a:pPr algn="ctr"/>
            <a:r>
              <a:rPr lang="en-US" sz="3200" b="1" dirty="0" err="1" smtClean="0"/>
              <a:t>Slovensk</a:t>
            </a:r>
            <a:r>
              <a:rPr lang="sl-SI" sz="3200" b="1" dirty="0" smtClean="0"/>
              <a:t>i pogled </a:t>
            </a:r>
            <a:r>
              <a:rPr lang="en-US" sz="3200" b="1" dirty="0" smtClean="0"/>
              <a:t>- prevodoslovje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018485"/>
            <a:ext cx="7583487" cy="4208930"/>
          </a:xfrm>
        </p:spPr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Movrin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i="1" dirty="0" err="1" smtClean="0"/>
              <a:t>Fidus</a:t>
            </a:r>
            <a:r>
              <a:rPr lang="en-US" i="1" dirty="0" smtClean="0"/>
              <a:t> </a:t>
            </a:r>
            <a:r>
              <a:rPr lang="en-US" i="1" dirty="0" err="1" smtClean="0"/>
              <a:t>interpres</a:t>
            </a:r>
            <a:r>
              <a:rPr lang="en-US" i="1" dirty="0" smtClean="0"/>
              <a:t> </a:t>
            </a:r>
            <a:r>
              <a:rPr lang="en-US" dirty="0" smtClean="0"/>
              <a:t>(2010)</a:t>
            </a:r>
            <a:endParaRPr lang="en-US" i="1" dirty="0" smtClean="0"/>
          </a:p>
          <a:p>
            <a:r>
              <a:rPr lang="en-US" dirty="0" smtClean="0"/>
              <a:t>Majda Stanovnik: </a:t>
            </a:r>
            <a:r>
              <a:rPr lang="en-US" i="1" dirty="0" smtClean="0"/>
              <a:t>Slovenski literarni prevod 1550 – 2000 </a:t>
            </a:r>
            <a:r>
              <a:rPr lang="en-US" dirty="0" smtClean="0"/>
              <a:t>(2005)</a:t>
            </a:r>
            <a:r>
              <a:rPr lang="en-US" i="1" dirty="0" smtClean="0"/>
              <a:t>; Prevajalci o prevodu </a:t>
            </a:r>
            <a:r>
              <a:rPr lang="en-US" dirty="0" smtClean="0"/>
              <a:t>(2013)</a:t>
            </a:r>
            <a:endParaRPr lang="en-US" i="1" dirty="0" smtClean="0"/>
          </a:p>
          <a:p>
            <a:r>
              <a:rPr lang="en-US" dirty="0"/>
              <a:t>Nike K. </a:t>
            </a:r>
            <a:r>
              <a:rPr lang="en-US" dirty="0" err="1"/>
              <a:t>Pokorn</a:t>
            </a:r>
            <a:r>
              <a:rPr lang="en-US" dirty="0"/>
              <a:t>: </a:t>
            </a:r>
            <a:r>
              <a:rPr lang="en-US" dirty="0" err="1"/>
              <a:t>Misliti</a:t>
            </a:r>
            <a:r>
              <a:rPr lang="en-US" dirty="0"/>
              <a:t> </a:t>
            </a:r>
            <a:r>
              <a:rPr lang="en-US" dirty="0" err="1"/>
              <a:t>prevod</a:t>
            </a:r>
            <a:r>
              <a:rPr lang="en-US" dirty="0"/>
              <a:t> (2003)</a:t>
            </a:r>
          </a:p>
          <a:p>
            <a:r>
              <a:rPr lang="en-US" dirty="0" err="1" smtClean="0"/>
              <a:t>Jože</a:t>
            </a:r>
            <a:r>
              <a:rPr lang="en-US" dirty="0" smtClean="0"/>
              <a:t> </a:t>
            </a:r>
            <a:r>
              <a:rPr lang="en-US" dirty="0" err="1" smtClean="0"/>
              <a:t>Krašovec</a:t>
            </a:r>
            <a:r>
              <a:rPr lang="en-US" dirty="0" smtClean="0"/>
              <a:t>: </a:t>
            </a:r>
            <a:r>
              <a:rPr lang="en-US" i="1" dirty="0" smtClean="0"/>
              <a:t>Prevajanje med teorijo in prakso </a:t>
            </a:r>
            <a:r>
              <a:rPr lang="en-US" dirty="0" smtClean="0"/>
              <a:t>(2013)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97896125418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8" y="3813775"/>
            <a:ext cx="1762387" cy="2474288"/>
          </a:xfrm>
          <a:prstGeom prst="rect">
            <a:avLst/>
          </a:prstGeom>
        </p:spPr>
      </p:pic>
      <p:pic>
        <p:nvPicPr>
          <p:cNvPr id="5" name="Picture 4" descr="961-6568-11-6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054" y="3902023"/>
            <a:ext cx="1505388" cy="2386040"/>
          </a:xfrm>
          <a:prstGeom prst="rect">
            <a:avLst/>
          </a:prstGeom>
        </p:spPr>
      </p:pic>
      <p:pic>
        <p:nvPicPr>
          <p:cNvPr id="6" name="Picture 5" descr="prevajalci_o_prevodu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211" y="3902023"/>
            <a:ext cx="1529265" cy="2217434"/>
          </a:xfrm>
          <a:prstGeom prst="rect">
            <a:avLst/>
          </a:prstGeom>
        </p:spPr>
      </p:pic>
      <p:pic>
        <p:nvPicPr>
          <p:cNvPr id="7" name="Picture 6" descr="j_krasovec_prevajanj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609" y="3778793"/>
            <a:ext cx="1706303" cy="2509270"/>
          </a:xfrm>
          <a:prstGeom prst="rect">
            <a:avLst/>
          </a:prstGeom>
        </p:spPr>
      </p:pic>
      <p:pic>
        <p:nvPicPr>
          <p:cNvPr id="9" name="Picture 8" descr="NKP.tiff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435" y="3813775"/>
            <a:ext cx="1567634" cy="247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40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 smtClean="0"/>
              <a:t>Slovensk</a:t>
            </a:r>
            <a:r>
              <a:rPr lang="sl-SI" sz="3200" b="1" dirty="0" smtClean="0"/>
              <a:t>i</a:t>
            </a:r>
            <a:r>
              <a:rPr lang="en-US" sz="3200" b="1" dirty="0" smtClean="0"/>
              <a:t> </a:t>
            </a:r>
            <a:r>
              <a:rPr lang="sl-SI" sz="3200" b="1" dirty="0" smtClean="0"/>
              <a:t>pogled </a:t>
            </a:r>
            <a:r>
              <a:rPr lang="en-US" sz="3200" b="1" dirty="0" smtClean="0"/>
              <a:t>– </a:t>
            </a:r>
            <a:r>
              <a:rPr lang="en-US" sz="3200" b="1" dirty="0" err="1" smtClean="0"/>
              <a:t>ukvarjanje</a:t>
            </a:r>
            <a:r>
              <a:rPr lang="en-US" sz="3200" b="1" dirty="0" smtClean="0"/>
              <a:t> s </a:t>
            </a:r>
            <a:r>
              <a:rPr lang="en-US" sz="3200" b="1" dirty="0" err="1" smtClean="0"/>
              <a:t>prevodom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496844"/>
          </a:xfrm>
        </p:spPr>
        <p:txBody>
          <a:bodyPr>
            <a:normAutofit fontScale="92500" lnSpcReduction="20000"/>
          </a:bodyPr>
          <a:lstStyle/>
          <a:p>
            <a:endParaRPr lang="sl-SI" dirty="0" smtClean="0"/>
          </a:p>
          <a:p>
            <a:r>
              <a:rPr lang="en-US" dirty="0" err="1" smtClean="0"/>
              <a:t>Zborniki</a:t>
            </a:r>
            <a:r>
              <a:rPr lang="en-US" dirty="0" smtClean="0"/>
              <a:t> DSKP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Literarna zgodovina, filozofija, </a:t>
            </a:r>
            <a:r>
              <a:rPr lang="en-US" dirty="0" err="1" smtClean="0"/>
              <a:t>teatrologija</a:t>
            </a:r>
            <a:r>
              <a:rPr lang="en-US" dirty="0" smtClean="0"/>
              <a:t> – cela plejada avtorjev: </a:t>
            </a:r>
            <a:r>
              <a:rPr lang="sl-SI" dirty="0"/>
              <a:t>Zois, Kopitar, Čop, Bleiweis, </a:t>
            </a:r>
            <a:r>
              <a:rPr lang="sl-SI" dirty="0" err="1"/>
              <a:t>Wollman</a:t>
            </a:r>
            <a:r>
              <a:rPr lang="sl-SI" dirty="0"/>
              <a:t>, Kidrič, Gspan, Koblar, Kralj, Slodnjak, B. Kreft, Zupančič, </a:t>
            </a:r>
            <a:r>
              <a:rPr lang="de-DE" dirty="0" err="1" smtClean="0"/>
              <a:t>Kalan</a:t>
            </a:r>
            <a:r>
              <a:rPr lang="de-DE" dirty="0" smtClean="0"/>
              <a:t>, </a:t>
            </a:r>
            <a:r>
              <a:rPr lang="sl-SI" dirty="0" smtClean="0"/>
              <a:t>Fikfak</a:t>
            </a:r>
            <a:r>
              <a:rPr lang="sl-SI" dirty="0"/>
              <a:t>, Kos, </a:t>
            </a:r>
            <a:r>
              <a:rPr lang="sl-SI" dirty="0" err="1" smtClean="0"/>
              <a:t>Kmelc</a:t>
            </a:r>
            <a:r>
              <a:rPr lang="de-DE" dirty="0"/>
              <a:t>;</a:t>
            </a:r>
            <a:r>
              <a:rPr lang="en-US" dirty="0" smtClean="0"/>
              <a:t> </a:t>
            </a:r>
            <a:r>
              <a:rPr lang="sl-SI" dirty="0" smtClean="0"/>
              <a:t>Pogačnik</a:t>
            </a:r>
            <a:r>
              <a:rPr lang="en-US" dirty="0" smtClean="0"/>
              <a:t>, </a:t>
            </a:r>
            <a:r>
              <a:rPr lang="sl-SI" dirty="0" smtClean="0"/>
              <a:t>Kermauner, </a:t>
            </a:r>
            <a:r>
              <a:rPr lang="en-US" dirty="0" err="1" smtClean="0"/>
              <a:t>Dolar</a:t>
            </a:r>
            <a:r>
              <a:rPr lang="en-US" dirty="0" smtClean="0"/>
              <a:t>, </a:t>
            </a:r>
            <a:r>
              <a:rPr lang="en-US" dirty="0" err="1" smtClean="0"/>
              <a:t>Poniž</a:t>
            </a:r>
            <a:r>
              <a:rPr lang="sl-SI" dirty="0" smtClean="0"/>
              <a:t>, </a:t>
            </a:r>
            <a:r>
              <a:rPr lang="en-US" dirty="0" err="1" smtClean="0"/>
              <a:t>Moravec</a:t>
            </a:r>
            <a:r>
              <a:rPr lang="en-US" dirty="0" smtClean="0"/>
              <a:t> …</a:t>
            </a:r>
          </a:p>
          <a:p>
            <a:r>
              <a:rPr lang="sl-SI" dirty="0"/>
              <a:t>Linhart naj bi </a:t>
            </a:r>
            <a:r>
              <a:rPr lang="sl-SI" i="1" dirty="0"/>
              <a:t>Micko</a:t>
            </a:r>
            <a:r>
              <a:rPr lang="sl-SI" dirty="0"/>
              <a:t> oz. </a:t>
            </a:r>
            <a:r>
              <a:rPr lang="sl-SI" i="1" dirty="0" err="1"/>
              <a:t>Die</a:t>
            </a:r>
            <a:r>
              <a:rPr lang="sl-SI" i="1" dirty="0"/>
              <a:t> </a:t>
            </a:r>
            <a:r>
              <a:rPr lang="sl-SI" i="1" dirty="0" err="1" smtClean="0"/>
              <a:t>Feldmühle</a:t>
            </a:r>
            <a:r>
              <a:rPr lang="de-DE" i="1" dirty="0" smtClean="0"/>
              <a:t>:</a:t>
            </a:r>
            <a:r>
              <a:rPr lang="sl-SI" i="1" dirty="0" smtClean="0"/>
              <a:t> </a:t>
            </a:r>
            <a:r>
              <a:rPr lang="sl-SI" dirty="0"/>
              <a:t>prenaredil, prevedel, predelal, poslovenil, spisal, lokaliziral, ponašil, obdelal in doslovno prevedel, priredil, podomačil, dramaturško priredil, dopolnil ali kar (nanovo) ustvaril in </a:t>
            </a:r>
            <a:r>
              <a:rPr lang="sl-SI" dirty="0" smtClean="0"/>
              <a:t>napisal</a:t>
            </a:r>
            <a:r>
              <a:rPr lang="de-DE" dirty="0" smtClean="0"/>
              <a:t> …</a:t>
            </a:r>
            <a:endParaRPr lang="sl-SI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905" y="1425388"/>
            <a:ext cx="1524000" cy="2108200"/>
          </a:xfrm>
          <a:prstGeom prst="rect">
            <a:avLst/>
          </a:prstGeom>
        </p:spPr>
      </p:pic>
      <p:pic>
        <p:nvPicPr>
          <p:cNvPr id="5" name="Picture 4" descr="dskp.tif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013" y="1661548"/>
            <a:ext cx="3130904" cy="177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4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9463" y="9946"/>
            <a:ext cx="7583487" cy="1044388"/>
          </a:xfrm>
        </p:spPr>
        <p:txBody>
          <a:bodyPr/>
          <a:lstStyle/>
          <a:p>
            <a:pPr algn="ctr"/>
            <a:r>
              <a:rPr lang="sl-SI" dirty="0" smtClean="0"/>
              <a:t>Mednarodni pogled 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79463" y="1202068"/>
            <a:ext cx="7583487" cy="4208930"/>
          </a:xfrm>
        </p:spPr>
        <p:txBody>
          <a:bodyPr>
            <a:normAutofit fontScale="92500"/>
          </a:bodyPr>
          <a:lstStyle/>
          <a:p>
            <a:r>
              <a:rPr lang="sl-SI" dirty="0" smtClean="0"/>
              <a:t>Douglas Robinson: </a:t>
            </a:r>
            <a:r>
              <a:rPr lang="sl-SI" i="1" dirty="0" err="1" smtClean="0"/>
              <a:t>Western</a:t>
            </a:r>
            <a:r>
              <a:rPr lang="sl-SI" i="1" dirty="0" smtClean="0"/>
              <a:t> </a:t>
            </a:r>
            <a:r>
              <a:rPr lang="sl-SI" i="1" dirty="0" err="1" smtClean="0"/>
              <a:t>Translation</a:t>
            </a:r>
            <a:r>
              <a:rPr lang="sl-SI" i="1" dirty="0" smtClean="0"/>
              <a:t> </a:t>
            </a:r>
            <a:r>
              <a:rPr lang="sl-SI" i="1" dirty="0" err="1" smtClean="0"/>
              <a:t>Theory</a:t>
            </a:r>
            <a:r>
              <a:rPr lang="sl-SI" i="1" dirty="0" smtClean="0"/>
              <a:t> </a:t>
            </a:r>
            <a:r>
              <a:rPr lang="sl-SI" dirty="0" smtClean="0"/>
              <a:t>(1997-2007)</a:t>
            </a:r>
          </a:p>
          <a:p>
            <a:r>
              <a:rPr lang="sl-SI" dirty="0" err="1" smtClean="0"/>
              <a:t>André</a:t>
            </a:r>
            <a:r>
              <a:rPr lang="sl-SI" dirty="0" smtClean="0"/>
              <a:t> Lefevere: </a:t>
            </a:r>
            <a:r>
              <a:rPr lang="sl-SI" i="1" dirty="0" err="1" smtClean="0"/>
              <a:t>Culture</a:t>
            </a:r>
            <a:r>
              <a:rPr lang="sl-SI" i="1" dirty="0" smtClean="0"/>
              <a:t>/</a:t>
            </a:r>
            <a:r>
              <a:rPr lang="sl-SI" i="1" dirty="0" err="1" smtClean="0"/>
              <a:t>Translation</a:t>
            </a:r>
            <a:r>
              <a:rPr lang="sl-SI" i="1" dirty="0" smtClean="0"/>
              <a:t>/</a:t>
            </a:r>
            <a:r>
              <a:rPr lang="sl-SI" i="1" dirty="0" err="1" smtClean="0"/>
              <a:t>History</a:t>
            </a:r>
            <a:r>
              <a:rPr lang="sl-SI" dirty="0" smtClean="0"/>
              <a:t> (1992)</a:t>
            </a:r>
          </a:p>
          <a:p>
            <a:r>
              <a:rPr lang="sl-SI" dirty="0" smtClean="0"/>
              <a:t>Lawrence </a:t>
            </a:r>
            <a:r>
              <a:rPr lang="sl-SI" dirty="0" err="1" smtClean="0"/>
              <a:t>Venuti</a:t>
            </a:r>
            <a:r>
              <a:rPr lang="sl-SI" dirty="0" smtClean="0"/>
              <a:t>: </a:t>
            </a:r>
            <a:r>
              <a:rPr lang="sl-SI" i="1" dirty="0" err="1" smtClean="0"/>
              <a:t>The</a:t>
            </a:r>
            <a:r>
              <a:rPr lang="sl-SI" i="1" dirty="0" smtClean="0"/>
              <a:t> </a:t>
            </a:r>
            <a:r>
              <a:rPr lang="sl-SI" i="1" dirty="0" err="1" smtClean="0"/>
              <a:t>Translation</a:t>
            </a:r>
            <a:r>
              <a:rPr lang="sl-SI" i="1" dirty="0" smtClean="0"/>
              <a:t> </a:t>
            </a:r>
            <a:r>
              <a:rPr lang="sl-SI" i="1" dirty="0" err="1" smtClean="0"/>
              <a:t>Studies</a:t>
            </a:r>
            <a:r>
              <a:rPr lang="sl-SI" i="1" dirty="0" smtClean="0"/>
              <a:t> </a:t>
            </a:r>
            <a:r>
              <a:rPr lang="sl-SI" i="1" dirty="0" err="1" smtClean="0"/>
              <a:t>Reader</a:t>
            </a:r>
            <a:r>
              <a:rPr lang="sl-SI" i="1" dirty="0" smtClean="0"/>
              <a:t> </a:t>
            </a:r>
            <a:r>
              <a:rPr lang="sl-SI" dirty="0" smtClean="0"/>
              <a:t>(2000-2008)</a:t>
            </a:r>
          </a:p>
          <a:p>
            <a:r>
              <a:rPr lang="de-DE" dirty="0" smtClean="0"/>
              <a:t>Hans Joachim </a:t>
            </a:r>
            <a:r>
              <a:rPr lang="de-DE" dirty="0" err="1" smtClean="0"/>
              <a:t>Störig</a:t>
            </a:r>
            <a:r>
              <a:rPr lang="de-DE" dirty="0" smtClean="0"/>
              <a:t>: </a:t>
            </a:r>
            <a:r>
              <a:rPr lang="sl-SI" i="1" dirty="0" err="1" smtClean="0"/>
              <a:t>Das</a:t>
            </a:r>
            <a:r>
              <a:rPr lang="sl-SI" i="1" dirty="0" smtClean="0"/>
              <a:t> Problem </a:t>
            </a:r>
            <a:r>
              <a:rPr lang="sl-SI" i="1" dirty="0" err="1" smtClean="0"/>
              <a:t>des</a:t>
            </a:r>
            <a:r>
              <a:rPr lang="sl-SI" i="1" dirty="0" smtClean="0"/>
              <a:t> </a:t>
            </a:r>
            <a:r>
              <a:rPr lang="de-DE" i="1" dirty="0" smtClean="0"/>
              <a:t>Übersetzens </a:t>
            </a:r>
            <a:r>
              <a:rPr lang="de-DE" dirty="0" smtClean="0"/>
              <a:t>(1973)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  </a:t>
            </a:r>
            <a:endParaRPr lang="sl-SI" dirty="0"/>
          </a:p>
        </p:txBody>
      </p:sp>
      <p:pic>
        <p:nvPicPr>
          <p:cNvPr id="1026" name="Picture 2" descr="C:\Users\Urbanko\Desktop\13558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639" y="4157219"/>
            <a:ext cx="1524778" cy="23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rbanko\Desktop\s469916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724" y="3484892"/>
            <a:ext cx="1900341" cy="284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rbanko\Desktop\westtran-paper-sm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92" y="3393563"/>
            <a:ext cx="1792288" cy="257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rbanko\Desktop\5219425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823" y="3627117"/>
            <a:ext cx="1917347" cy="255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95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0643" y="92900"/>
            <a:ext cx="7583487" cy="1044388"/>
          </a:xfrm>
        </p:spPr>
        <p:txBody>
          <a:bodyPr/>
          <a:lstStyle/>
          <a:p>
            <a:pPr algn="ctr"/>
            <a:r>
              <a:rPr lang="sl-SI" dirty="0" smtClean="0"/>
              <a:t>Mednarodni pogled II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00643" y="1310974"/>
            <a:ext cx="7583487" cy="4208930"/>
          </a:xfrm>
        </p:spPr>
        <p:txBody>
          <a:bodyPr/>
          <a:lstStyle/>
          <a:p>
            <a:r>
              <a:rPr lang="sl-SI" sz="2000" dirty="0" err="1" smtClean="0"/>
              <a:t>Lawrenece</a:t>
            </a:r>
            <a:r>
              <a:rPr lang="sl-SI" sz="2000" dirty="0" smtClean="0"/>
              <a:t> </a:t>
            </a:r>
            <a:r>
              <a:rPr lang="sl-SI" sz="2000" dirty="0" err="1" smtClean="0"/>
              <a:t>Venuti</a:t>
            </a:r>
            <a:r>
              <a:rPr lang="sl-SI" sz="2000" dirty="0" smtClean="0"/>
              <a:t>: </a:t>
            </a:r>
            <a:r>
              <a:rPr lang="sl-SI" sz="2000" i="1" dirty="0" err="1" smtClean="0"/>
              <a:t>The</a:t>
            </a:r>
            <a:r>
              <a:rPr lang="sl-SI" sz="2000" i="1" dirty="0" smtClean="0"/>
              <a:t> </a:t>
            </a:r>
            <a:r>
              <a:rPr lang="sl-SI" sz="2000" i="1" dirty="0" err="1"/>
              <a:t>Translator</a:t>
            </a:r>
            <a:r>
              <a:rPr lang="sl-SI" sz="2000" i="1" dirty="0"/>
              <a:t>'s </a:t>
            </a:r>
            <a:r>
              <a:rPr lang="sl-SI" sz="2000" i="1" dirty="0" err="1"/>
              <a:t>Invisibility</a:t>
            </a:r>
            <a:r>
              <a:rPr lang="sl-SI" sz="2000" i="1" dirty="0"/>
              <a:t> </a:t>
            </a:r>
            <a:r>
              <a:rPr lang="sl-SI" sz="2000" dirty="0" smtClean="0"/>
              <a:t>(1995-2008)</a:t>
            </a:r>
          </a:p>
          <a:p>
            <a:r>
              <a:rPr lang="sl-SI" sz="2000" dirty="0"/>
              <a:t>Jean </a:t>
            </a:r>
            <a:r>
              <a:rPr lang="sl-SI" sz="2000" dirty="0" err="1"/>
              <a:t>Delisle</a:t>
            </a:r>
            <a:r>
              <a:rPr lang="sl-SI" sz="2000" dirty="0"/>
              <a:t>, Judith </a:t>
            </a:r>
            <a:r>
              <a:rPr lang="sl-SI" sz="2000" dirty="0" err="1"/>
              <a:t>Woodsworth</a:t>
            </a:r>
            <a:r>
              <a:rPr lang="sl-SI" sz="2000" dirty="0"/>
              <a:t>: </a:t>
            </a:r>
            <a:r>
              <a:rPr lang="sl-SI" sz="2000" i="1" dirty="0" err="1"/>
              <a:t>Translators</a:t>
            </a:r>
            <a:r>
              <a:rPr lang="sl-SI" sz="2000" i="1" dirty="0"/>
              <a:t> </a:t>
            </a:r>
            <a:r>
              <a:rPr lang="sl-SI" sz="2000" i="1" dirty="0" err="1" smtClean="0"/>
              <a:t>through</a:t>
            </a:r>
            <a:r>
              <a:rPr lang="sl-SI" sz="2000" i="1" dirty="0" smtClean="0"/>
              <a:t> </a:t>
            </a:r>
            <a:r>
              <a:rPr lang="sl-SI" sz="2000" i="1" dirty="0" err="1"/>
              <a:t>History</a:t>
            </a:r>
            <a:r>
              <a:rPr lang="sl-SI" sz="2000" dirty="0"/>
              <a:t> </a:t>
            </a:r>
            <a:r>
              <a:rPr lang="sl-SI" sz="2000" dirty="0" smtClean="0"/>
              <a:t>(1995, 2012)</a:t>
            </a:r>
          </a:p>
          <a:p>
            <a:r>
              <a:rPr lang="sl-SI" sz="2000" dirty="0"/>
              <a:t>Peter France </a:t>
            </a:r>
            <a:r>
              <a:rPr lang="sl-SI" sz="2000" dirty="0" smtClean="0"/>
              <a:t>(ur.): </a:t>
            </a:r>
            <a:r>
              <a:rPr lang="en-GB" sz="2000" i="1" dirty="0" smtClean="0"/>
              <a:t>The </a:t>
            </a:r>
            <a:r>
              <a:rPr lang="en-GB" sz="2000" i="1" dirty="0"/>
              <a:t>Oxford Guide to Literature in English </a:t>
            </a:r>
            <a:r>
              <a:rPr lang="en-GB" sz="2000" i="1" dirty="0" smtClean="0"/>
              <a:t>Translation</a:t>
            </a:r>
            <a:r>
              <a:rPr lang="sl-SI" sz="2000" i="1" dirty="0" smtClean="0"/>
              <a:t> </a:t>
            </a:r>
            <a:r>
              <a:rPr lang="sl-SI" sz="2000" dirty="0" smtClean="0"/>
              <a:t>(2000)</a:t>
            </a:r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2050" name="Picture 2" descr="C:\Users\Urbanko\Desktop\translators-invisibility-history-translation-lawrence-venuti-paperback-cover-ar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399" y="3708411"/>
            <a:ext cx="1641192" cy="252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rbanko\Desktop\97892310313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38" y="3568555"/>
            <a:ext cx="1699616" cy="251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rbanko\Desktop\169022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3857754"/>
            <a:ext cx="1482931" cy="22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265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95363" y="-109603"/>
            <a:ext cx="7583487" cy="1044388"/>
          </a:xfrm>
        </p:spPr>
        <p:txBody>
          <a:bodyPr/>
          <a:lstStyle/>
          <a:p>
            <a:pPr algn="ctr"/>
            <a:r>
              <a:rPr lang="sl-SI" dirty="0" smtClean="0"/>
              <a:t>Mednarodni pogled III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63807" y="1087185"/>
            <a:ext cx="7775293" cy="3918096"/>
          </a:xfrm>
        </p:spPr>
        <p:txBody>
          <a:bodyPr>
            <a:noAutofit/>
          </a:bodyPr>
          <a:lstStyle/>
          <a:p>
            <a:r>
              <a:rPr lang="sl-SI" sz="1800" dirty="0" err="1"/>
              <a:t>Stockhorst</a:t>
            </a:r>
            <a:r>
              <a:rPr lang="sl-SI" sz="1800" dirty="0"/>
              <a:t>, </a:t>
            </a:r>
            <a:r>
              <a:rPr lang="sl-SI" sz="1800" dirty="0" err="1"/>
              <a:t>Stefanie</a:t>
            </a:r>
            <a:r>
              <a:rPr lang="sl-SI" sz="1800" dirty="0"/>
              <a:t> (ur.): </a:t>
            </a:r>
            <a:r>
              <a:rPr lang="sl-SI" sz="1800" i="1" dirty="0" err="1"/>
              <a:t>Cultural</a:t>
            </a:r>
            <a:r>
              <a:rPr lang="sl-SI" sz="1800" i="1" dirty="0"/>
              <a:t> Transfer </a:t>
            </a:r>
            <a:r>
              <a:rPr lang="sl-SI" sz="1800" i="1" dirty="0" err="1"/>
              <a:t>through</a:t>
            </a:r>
            <a:r>
              <a:rPr lang="sl-SI" sz="1800" i="1" dirty="0"/>
              <a:t> </a:t>
            </a:r>
            <a:r>
              <a:rPr lang="sl-SI" sz="1800" i="1" dirty="0" err="1"/>
              <a:t>Translation</a:t>
            </a:r>
            <a:r>
              <a:rPr lang="sl-SI" sz="1800" dirty="0"/>
              <a:t> (2010</a:t>
            </a:r>
            <a:r>
              <a:rPr lang="sl-SI" sz="1800" dirty="0" smtClean="0"/>
              <a:t>)</a:t>
            </a:r>
            <a:endParaRPr lang="de-DE" sz="1800" dirty="0" smtClean="0"/>
          </a:p>
          <a:p>
            <a:r>
              <a:rPr lang="de-AT" sz="1800" dirty="0" smtClean="0"/>
              <a:t>Iris </a:t>
            </a:r>
            <a:r>
              <a:rPr lang="de-AT" sz="1800" dirty="0" err="1" smtClean="0"/>
              <a:t>Konopik</a:t>
            </a:r>
            <a:r>
              <a:rPr lang="de-AT" sz="1800" dirty="0" smtClean="0"/>
              <a:t>: </a:t>
            </a:r>
            <a:r>
              <a:rPr lang="de-AT" sz="1800" i="1" dirty="0"/>
              <a:t>Leserbilder in französischen und deutschen Übersetzungskonzeptionen des 18. Jahrhunderts. Sprach- und literaturwissenschaftliche </a:t>
            </a:r>
            <a:r>
              <a:rPr lang="de-AT" sz="1800" i="1" dirty="0" smtClean="0"/>
              <a:t>Studien (1997)</a:t>
            </a:r>
            <a:endParaRPr lang="de-AT" sz="1800" dirty="0" smtClean="0"/>
          </a:p>
          <a:p>
            <a:r>
              <a:rPr lang="de-AT" sz="1800" dirty="0" smtClean="0"/>
              <a:t>Huber</a:t>
            </a:r>
            <a:r>
              <a:rPr lang="de-AT" sz="1800" dirty="0"/>
              <a:t>, </a:t>
            </a:r>
            <a:r>
              <a:rPr lang="de-AT" sz="1800" dirty="0" smtClean="0"/>
              <a:t>Thomas: </a:t>
            </a:r>
            <a:r>
              <a:rPr lang="de-AT" sz="1800" i="1" dirty="0"/>
              <a:t>Studien zur Theorie des Übersetzens im Zeitalter der deutschen Aufklärung </a:t>
            </a:r>
            <a:r>
              <a:rPr lang="de-AT" sz="1800" i="1" dirty="0" smtClean="0"/>
              <a:t>1730-1770 </a:t>
            </a:r>
            <a:r>
              <a:rPr lang="de-AT" sz="1800" dirty="0"/>
              <a:t>(</a:t>
            </a:r>
            <a:r>
              <a:rPr lang="de-AT" sz="1800" dirty="0" smtClean="0"/>
              <a:t>1968)</a:t>
            </a:r>
            <a:endParaRPr lang="de-AT" sz="1800" dirty="0"/>
          </a:p>
          <a:p>
            <a:r>
              <a:rPr lang="fr-FR" sz="1800" dirty="0"/>
              <a:t>Lieven d'Hulst, </a:t>
            </a:r>
            <a:r>
              <a:rPr lang="fr-FR" sz="1800" i="1" dirty="0"/>
              <a:t>Cent ans de théorie française de la traduction</a:t>
            </a:r>
            <a:r>
              <a:rPr lang="fr-FR" sz="1800" dirty="0"/>
              <a:t> </a:t>
            </a:r>
            <a:r>
              <a:rPr lang="fr-FR" sz="1800" dirty="0" smtClean="0"/>
              <a:t>(1991)</a:t>
            </a:r>
            <a:endParaRPr lang="sl-SI" sz="1800" dirty="0" smtClean="0"/>
          </a:p>
          <a:p>
            <a:r>
              <a:rPr lang="sl-SI" sz="1800" dirty="0"/>
              <a:t>Alan Charles </a:t>
            </a:r>
            <a:r>
              <a:rPr lang="sl-SI" sz="1800" dirty="0" err="1"/>
              <a:t>Kors</a:t>
            </a:r>
            <a:r>
              <a:rPr lang="sl-SI" sz="1800" dirty="0"/>
              <a:t> (ur.): </a:t>
            </a:r>
            <a:r>
              <a:rPr lang="sl-SI" sz="1800" dirty="0" err="1"/>
              <a:t>Encyclopedia</a:t>
            </a:r>
            <a:r>
              <a:rPr lang="sl-SI" sz="1800" dirty="0"/>
              <a:t> </a:t>
            </a:r>
            <a:r>
              <a:rPr lang="sl-SI" sz="1800" dirty="0" err="1"/>
              <a:t>of</a:t>
            </a:r>
            <a:r>
              <a:rPr lang="sl-SI" sz="1800" dirty="0"/>
              <a:t> </a:t>
            </a:r>
            <a:r>
              <a:rPr lang="sl-SI" sz="1800" dirty="0" err="1"/>
              <a:t>the</a:t>
            </a:r>
            <a:r>
              <a:rPr lang="sl-SI" sz="1800" dirty="0"/>
              <a:t> </a:t>
            </a:r>
            <a:r>
              <a:rPr lang="sl-SI" sz="1800" dirty="0" err="1"/>
              <a:t>Enlightenment</a:t>
            </a:r>
            <a:r>
              <a:rPr lang="sl-SI" sz="1800" dirty="0"/>
              <a:t> (2002</a:t>
            </a:r>
            <a:r>
              <a:rPr lang="sl-SI" sz="1800" dirty="0" smtClean="0"/>
              <a:t>)</a:t>
            </a:r>
          </a:p>
          <a:p>
            <a:r>
              <a:rPr lang="en-US" sz="1800" b="1" dirty="0">
                <a:hlinkClick r:id="rId2"/>
              </a:rPr>
              <a:t>French Translators, 1600-1800: An Online Anthology of Prefaces and </a:t>
            </a:r>
            <a:r>
              <a:rPr lang="en-US" sz="1800" b="1" dirty="0" smtClean="0">
                <a:hlinkClick r:id="rId2"/>
              </a:rPr>
              <a:t>Criticism</a:t>
            </a:r>
            <a:r>
              <a:rPr lang="sl-SI" sz="1800" b="1" dirty="0" smtClean="0"/>
              <a:t> (</a:t>
            </a:r>
            <a:r>
              <a:rPr lang="sl-SI" sz="1800" dirty="0"/>
              <a:t>Julie </a:t>
            </a:r>
            <a:r>
              <a:rPr lang="sl-SI" sz="1800" dirty="0" err="1"/>
              <a:t>Candler</a:t>
            </a:r>
            <a:r>
              <a:rPr lang="sl-SI" sz="1800" dirty="0"/>
              <a:t> </a:t>
            </a:r>
            <a:r>
              <a:rPr lang="sl-SI" sz="1800" dirty="0" err="1" smtClean="0"/>
              <a:t>Hayes</a:t>
            </a:r>
            <a:r>
              <a:rPr lang="sl-SI" sz="1800" dirty="0" smtClean="0"/>
              <a:t>)</a:t>
            </a:r>
            <a:endParaRPr lang="en-US" sz="1800" b="1" dirty="0"/>
          </a:p>
          <a:p>
            <a:endParaRPr lang="sl-SI" sz="1800" dirty="0"/>
          </a:p>
          <a:p>
            <a:pPr marL="0" indent="0">
              <a:buNone/>
            </a:pPr>
            <a:endParaRPr lang="sl-SI" sz="1800" dirty="0"/>
          </a:p>
          <a:p>
            <a:endParaRPr lang="de-DE" sz="1800" dirty="0"/>
          </a:p>
          <a:p>
            <a:endParaRPr lang="sl-SI" sz="1800" dirty="0"/>
          </a:p>
        </p:txBody>
      </p:sp>
      <p:pic>
        <p:nvPicPr>
          <p:cNvPr id="4" name="Picture 3" descr="C:\Users\Urbanko\Desktop\Cultural_Transfer_Through_Translation_the_Circulation_of.jpg_350x35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037" y="4441781"/>
            <a:ext cx="1354923" cy="203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Urbanko\Desktop\Encyclopedia_Enlightenment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5231645"/>
            <a:ext cx="1395413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562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IZ TEGA SLEDITA DVE TEZI: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79463" y="2029216"/>
            <a:ext cx="7583487" cy="4208930"/>
          </a:xfrm>
        </p:spPr>
        <p:txBody>
          <a:bodyPr>
            <a:normAutofit/>
          </a:bodyPr>
          <a:lstStyle/>
          <a:p>
            <a:r>
              <a:rPr lang="sl-SI" sz="3600" dirty="0" smtClean="0"/>
              <a:t>Razsvetljenski prevod potrebuje lastno definicijo</a:t>
            </a:r>
          </a:p>
          <a:p>
            <a:r>
              <a:rPr lang="sl-SI" sz="3600" dirty="0" smtClean="0"/>
              <a:t>Večino lastnosti teorije romantičnega prevoda lahko pripišemo (že) razsvetljenskemu 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174908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Jože Krašovec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Sredi 18. stoletja se je odnos književnikov do tujih jezikov korenito spremenil. Številni so se od odločno postavili v bran pravic izvirnika. Pisatelji so začeli odkrivati prednosti drugačnosti, ki jih kažejo vélika dela v tujih jezikih tako vsebinsko kakor tudi glede jezikovna zgradbe in sloga. Nasprotovali so prilagajanju izvirnika prevodnemu jeziku in od prevajalca zahtevali, da se – kolikor je le mogoče – prilagodi izvirnemu besedilu. </a:t>
            </a:r>
            <a:r>
              <a:rPr lang="sl-SI" dirty="0" smtClean="0"/>
              <a:t>(</a:t>
            </a:r>
            <a:r>
              <a:rPr lang="sl-SI" dirty="0"/>
              <a:t>Krašovec 2013: 27)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283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659</TotalTime>
  <Words>539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Revolution</vt:lpstr>
      <vt:lpstr>Slovenski in mednarodni prevodoslovni pogled na razsvetljenski prevod </vt:lpstr>
      <vt:lpstr>ALI </vt:lpstr>
      <vt:lpstr>Slovenski pogled - prevodoslovje</vt:lpstr>
      <vt:lpstr>Slovenski pogled – ukvarjanje s prevodom </vt:lpstr>
      <vt:lpstr>Mednarodni pogled I</vt:lpstr>
      <vt:lpstr>Mednarodni pogled II</vt:lpstr>
      <vt:lpstr>Mednarodni pogled III</vt:lpstr>
      <vt:lpstr>IZ TEGA SLEDITA DVE TEZI:</vt:lpstr>
      <vt:lpstr>Jože Krašovec</vt:lpstr>
      <vt:lpstr>Kje začeti?/Kako dokazati?</vt:lpstr>
    </vt:vector>
  </TitlesOfParts>
  <Company>FF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Slovenski in mednarodni prevodoslovni pogled na razsvetljenski prevod </dc:title>
  <dc:creator>Urban</dc:creator>
  <cp:lastModifiedBy>Urban</cp:lastModifiedBy>
  <cp:revision>37</cp:revision>
  <cp:lastPrinted>2014-03-07T05:00:20Z</cp:lastPrinted>
  <dcterms:created xsi:type="dcterms:W3CDTF">2014-03-06T15:05:34Z</dcterms:created>
  <dcterms:modified xsi:type="dcterms:W3CDTF">2014-03-12T12:47:43Z</dcterms:modified>
</cp:coreProperties>
</file>